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8" r:id="rId3"/>
    <p:sldId id="292" r:id="rId4"/>
    <p:sldId id="297" r:id="rId5"/>
    <p:sldId id="293" r:id="rId6"/>
    <p:sldId id="295" r:id="rId7"/>
    <p:sldId id="298" r:id="rId8"/>
    <p:sldId id="296" r:id="rId9"/>
    <p:sldId id="299" r:id="rId10"/>
    <p:sldId id="300" r:id="rId11"/>
    <p:sldId id="302" r:id="rId12"/>
    <p:sldId id="303" r:id="rId13"/>
    <p:sldId id="282" r:id="rId1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96FF"/>
    <a:srgbClr val="FFD3A7"/>
    <a:srgbClr val="FFB66D"/>
    <a:srgbClr val="FFCC66"/>
    <a:srgbClr val="FFD5AB"/>
    <a:srgbClr val="FF964F"/>
    <a:srgbClr val="6600CC"/>
    <a:srgbClr val="FF8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5"/>
  </p:normalViewPr>
  <p:slideViewPr>
    <p:cSldViewPr snapToObjects="1">
      <p:cViewPr>
        <p:scale>
          <a:sx n="76" d="100"/>
          <a:sy n="76" d="100"/>
        </p:scale>
        <p:origin x="-984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1C01D58-CBBD-BB4A-8427-9DF1949E5B6C}" type="datetime1">
              <a:rPr lang="es-ES_tradnl" altLang="en-US"/>
              <a:pPr>
                <a:defRPr/>
              </a:pPr>
              <a:t>30/06/2016</a:t>
            </a:fld>
            <a:endParaRPr lang="es-ES_tradnl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C65D93C-1341-CC4C-9A3F-48F26582C411}" type="slidenum">
              <a:rPr lang="es-ES_tradnl" altLang="en-US"/>
              <a:pPr>
                <a:defRPr/>
              </a:pPr>
              <a:t>‹#›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414292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11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1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1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1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n-US">
              <a:latin typeface="Verdana" charset="0"/>
              <a:ea typeface="ＭＳ Ｐゴシック" charset="-128"/>
            </a:endParaRPr>
          </a:p>
          <a:p>
            <a:pPr eaLnBrk="1" hangingPunct="1"/>
            <a:endParaRPr lang="es-ES_tradnl" altLang="en-US">
              <a:latin typeface="Calibri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986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D4A2A42C-8B8E-2F4B-B691-32EE468C936F}" type="slidenum">
              <a:rPr lang="es-ES_tradnl" altLang="en-US">
                <a:latin typeface="Arial" charset="0"/>
              </a:rPr>
              <a:pPr>
                <a:spcBef>
                  <a:spcPct val="0"/>
                </a:spcBef>
              </a:pPr>
              <a:t>2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413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19459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1691DFC5-03F2-8245-9ADE-6EE898A9F9D4}" type="slidenum">
              <a:rPr lang="es-ES_tradnl" altLang="en-US">
                <a:latin typeface="Arial" charset="0"/>
              </a:rPr>
              <a:pPr>
                <a:spcBef>
                  <a:spcPct val="0"/>
                </a:spcBef>
              </a:pPr>
              <a:t>3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22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21507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45921A9-5759-404A-AADB-986C98DCEAD2}" type="slidenum">
              <a:rPr lang="es-ES_tradnl" altLang="en-US">
                <a:latin typeface="Arial" charset="0"/>
              </a:rPr>
              <a:pPr>
                <a:spcBef>
                  <a:spcPct val="0"/>
                </a:spcBef>
              </a:pPr>
              <a:t>4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969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23555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1102EBF9-BEFC-5048-A3D7-922112DD17A4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5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34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3B1972EC-351D-0C44-BD27-10243F786CA6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6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07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27651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48876212-1475-254B-BF29-6A550D8FC3A3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7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76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29699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0A2F8D99-3E24-0A4F-B140-512E13D333CF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8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745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3174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1D2E83B8-FDF5-4146-BEF2-4EDD464EFA70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9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940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33795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B1686308-0483-154F-AF8D-DF75790FA196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10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81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3584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7F22C89E-381A-784A-8C8B-854F38A38497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11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90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37891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</a:pPr>
            <a:fld id="{4CB23A46-6A41-B44E-AE6E-E21E72F07087}" type="slidenum">
              <a:rPr lang="es-ES_tradnl" altLang="en-US">
                <a:latin typeface="Arial" charset="0"/>
              </a:rPr>
              <a:pPr algn="r">
                <a:spcBef>
                  <a:spcPct val="0"/>
                </a:spcBef>
              </a:pPr>
              <a:t>12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12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alibri" charset="0"/>
              <a:ea typeface="ＭＳ Ｐゴシック" charset="-128"/>
            </a:endParaRPr>
          </a:p>
        </p:txBody>
      </p:sp>
      <p:sp>
        <p:nvSpPr>
          <p:cNvPr id="39939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65B52786-1B46-2C4B-8E5F-32E0D36D7545}" type="slidenum">
              <a:rPr lang="es-ES_tradnl" altLang="en-US">
                <a:latin typeface="Arial" charset="0"/>
              </a:rPr>
              <a:pPr>
                <a:spcBef>
                  <a:spcPct val="0"/>
                </a:spcBef>
              </a:pPr>
              <a:t>13</a:t>
            </a:fld>
            <a:endParaRPr lang="es-ES_tradnl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99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3F22-BCF0-3944-ABE6-7946B8405A5E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68430-EE24-D541-A96A-420F383310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42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AA465-6C27-794D-B4B7-685CDEA63C1E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AD298-BC7B-BE45-BD6F-E9D6942EBC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E790E-23DA-594E-AE9C-15E839CA7A9B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EC652-AA88-D340-8FDD-B035E63DEA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49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4DC40-9306-A44F-AD98-BDC932CA93D9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7ED82-7AAF-9B4C-82B3-22D448631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58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A59A4-03F3-FB4A-8658-F2B7E0A9D30E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040F-1C50-604F-8360-031307DD0C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98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BDE4-F945-5545-BA91-E0BD9AACF598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504A3-15AA-DC44-B6E2-9141FFD16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9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EEFD2-0045-6A4D-93B8-66F5883770DC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2F344-82CA-434B-A49E-C60EB6217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81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2B74D-1250-2940-BFE7-DE0903FFAA2B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F5D0A-9FBF-9D49-A3E4-C3457236D6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77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D2B1A-D936-4F44-909A-85DDE89B7C95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2F168-A1CF-7047-9588-8BE57176A4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80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4869-50CF-2C48-B5FF-1BA122E6FBE1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A127F-0FB5-754F-8E4D-66B7B13E04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32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F8671-2889-FD44-8108-A6D2F6925D70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25CB-BCA7-034D-BCB1-39A9EEBA8E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003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" y="838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81200"/>
            <a:ext cx="8229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242C95AD-CD7F-6147-BB9C-DDBFD28E2DDC}" type="datetime1">
              <a:rPr lang="en-US" altLang="en-US"/>
              <a:pPr>
                <a:defRPr/>
              </a:pPr>
              <a:t>6/30/2016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9BC2BD80-AC18-8340-8748-B01CE1AEDC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12" descr="insidebar_spa_orang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file://localhost/:http:/farm1.static.flickr.com/56/134973350_89dfcd132f_t.jpg" TargetMode="External"/><Relationship Id="rId1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file://localhost/:http:/farm1.static.flickr.com/217/495178765_b42747e0d6_t.jpg" TargetMode="External"/><Relationship Id="rId12" Type="http://schemas.openxmlformats.org/officeDocument/2006/relationships/image" Target="../media/image8.jpeg"/><Relationship Id="rId17" Type="http://schemas.openxmlformats.org/officeDocument/2006/relationships/image" Target="file://localhost/:http:/farm4.static.flickr.com/3135/2582483615_2cdfa25597_t.jpg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file://localhost/:http:/farm6.static.flickr.com/5003/5349307734_5e1ec76fec_t.jpg" TargetMode="External"/><Relationship Id="rId5" Type="http://schemas.openxmlformats.org/officeDocument/2006/relationships/image" Target="../media/image4.jpeg"/><Relationship Id="rId15" Type="http://schemas.openxmlformats.org/officeDocument/2006/relationships/image" Target="file://localhost/:http:/farm6.static.flickr.com/5254/5505247419_a3bef9146a_t.jpg" TargetMode="External"/><Relationship Id="rId10" Type="http://schemas.openxmlformats.org/officeDocument/2006/relationships/image" Target="../media/image7.jpeg"/><Relationship Id="rId19" Type="http://schemas.openxmlformats.org/officeDocument/2006/relationships/image" Target="file://localhost/:http:/farm6.static.flickr.com/5023/5596209360_21a753cbc9_t.jpg" TargetMode="External"/><Relationship Id="rId4" Type="http://schemas.openxmlformats.org/officeDocument/2006/relationships/image" Target="../media/image3.jpeg"/><Relationship Id="rId9" Type="http://schemas.openxmlformats.org/officeDocument/2006/relationships/image" Target="file://localhost/:http:/farm1.static.flickr.com/51/144919068_74908ce1be_t.jpg" TargetMode="Externa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7" descr="Untitled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Text Box 49"/>
          <p:cNvSpPr txBox="1">
            <a:spLocks noChangeArrowheads="1"/>
          </p:cNvSpPr>
          <p:nvPr/>
        </p:nvSpPr>
        <p:spPr bwMode="auto">
          <a:xfrm>
            <a:off x="762000" y="2514600"/>
            <a:ext cx="16002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39" name="Title 1"/>
          <p:cNvSpPr>
            <a:spLocks noGrp="1"/>
          </p:cNvSpPr>
          <p:nvPr>
            <p:ph type="title" idx="4294967295"/>
          </p:nvPr>
        </p:nvSpPr>
        <p:spPr>
          <a:xfrm>
            <a:off x="2057400" y="3581400"/>
            <a:ext cx="6934200" cy="1371600"/>
          </a:xfrm>
          <a:noFill/>
        </p:spPr>
        <p:txBody>
          <a:bodyPr/>
          <a:lstStyle/>
          <a:p>
            <a:pPr algn="r"/>
            <a:r>
              <a:rPr lang="en-US" altLang="en-US" sz="2400">
                <a:solidFill>
                  <a:schemeClr val="bg1"/>
                </a:solidFill>
                <a:ea typeface="ＭＳ Ｐゴシック" charset="-128"/>
              </a:rPr>
              <a:t/>
            </a:r>
            <a:br>
              <a:rPr lang="en-US" altLang="en-US" sz="240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en-US" sz="2400">
                <a:solidFill>
                  <a:schemeClr val="bg1"/>
                </a:solidFill>
                <a:ea typeface="ＭＳ Ｐゴシック" charset="-128"/>
              </a:rPr>
              <a:t/>
            </a:r>
            <a:br>
              <a:rPr lang="en-US" altLang="en-US" sz="240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en-US" sz="2400">
                <a:solidFill>
                  <a:schemeClr val="bg1"/>
                </a:solidFill>
                <a:ea typeface="ＭＳ Ｐゴシック" charset="-128"/>
              </a:rPr>
              <a:t>Mecanismo de Seguimiento de la Convención de Belém do Pará -MESECVI</a:t>
            </a:r>
          </a:p>
        </p:txBody>
      </p:sp>
      <p:pic>
        <p:nvPicPr>
          <p:cNvPr id="14340" name="Picture 25" descr="OAS_Seal_CMYK_ESP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448300"/>
            <a:ext cx="3810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486400"/>
            <a:ext cx="228600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29"/>
          <p:cNvSpPr txBox="1">
            <a:spLocks noChangeArrowheads="1"/>
          </p:cNvSpPr>
          <p:nvPr/>
        </p:nvSpPr>
        <p:spPr bwMode="auto">
          <a:xfrm>
            <a:off x="0" y="800100"/>
            <a:ext cx="419100" cy="800100"/>
          </a:xfrm>
          <a:prstGeom prst="rect">
            <a:avLst/>
          </a:prstGeom>
          <a:solidFill>
            <a:srgbClr val="E2C5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3" name="Text Box 30"/>
          <p:cNvSpPr txBox="1">
            <a:spLocks noChangeArrowheads="1"/>
          </p:cNvSpPr>
          <p:nvPr/>
        </p:nvSpPr>
        <p:spPr bwMode="auto">
          <a:xfrm>
            <a:off x="4572000" y="685800"/>
            <a:ext cx="1257300" cy="914400"/>
          </a:xfrm>
          <a:prstGeom prst="rect">
            <a:avLst/>
          </a:prstGeom>
          <a:solidFill>
            <a:srgbClr val="F0E1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4" name="Text Box 31"/>
          <p:cNvSpPr txBox="1">
            <a:spLocks noChangeArrowheads="1"/>
          </p:cNvSpPr>
          <p:nvPr/>
        </p:nvSpPr>
        <p:spPr bwMode="auto">
          <a:xfrm>
            <a:off x="3543300" y="0"/>
            <a:ext cx="800100" cy="914400"/>
          </a:xfrm>
          <a:prstGeom prst="rect">
            <a:avLst/>
          </a:prstGeom>
          <a:solidFill>
            <a:srgbClr val="F0E1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5" name="Text Box 32"/>
          <p:cNvSpPr txBox="1">
            <a:spLocks noChangeArrowheads="1"/>
          </p:cNvSpPr>
          <p:nvPr/>
        </p:nvSpPr>
        <p:spPr bwMode="auto">
          <a:xfrm>
            <a:off x="800100" y="0"/>
            <a:ext cx="2743200" cy="914400"/>
          </a:xfrm>
          <a:prstGeom prst="rect">
            <a:avLst/>
          </a:prstGeom>
          <a:solidFill>
            <a:srgbClr val="FF99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6" name="Text Box 33"/>
          <p:cNvSpPr txBox="1">
            <a:spLocks noChangeArrowheads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7" name="Text Box 34"/>
          <p:cNvSpPr txBox="1">
            <a:spLocks noChangeArrowheads="1"/>
          </p:cNvSpPr>
          <p:nvPr/>
        </p:nvSpPr>
        <p:spPr bwMode="auto">
          <a:xfrm>
            <a:off x="2857500" y="457200"/>
            <a:ext cx="2514600" cy="685800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8" name="Text Box 35"/>
          <p:cNvSpPr txBox="1">
            <a:spLocks noChangeArrowheads="1"/>
          </p:cNvSpPr>
          <p:nvPr/>
        </p:nvSpPr>
        <p:spPr bwMode="auto">
          <a:xfrm>
            <a:off x="4114800" y="0"/>
            <a:ext cx="1714500" cy="685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49" name="Text Box 36"/>
          <p:cNvSpPr txBox="1">
            <a:spLocks noChangeArrowheads="1"/>
          </p:cNvSpPr>
          <p:nvPr/>
        </p:nvSpPr>
        <p:spPr bwMode="auto">
          <a:xfrm>
            <a:off x="2286000" y="800100"/>
            <a:ext cx="1714500" cy="800100"/>
          </a:xfrm>
          <a:prstGeom prst="rect">
            <a:avLst/>
          </a:prstGeom>
          <a:solidFill>
            <a:srgbClr val="F0E1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50" name="Text Box 37"/>
          <p:cNvSpPr txBox="1">
            <a:spLocks noChangeArrowheads="1"/>
          </p:cNvSpPr>
          <p:nvPr/>
        </p:nvSpPr>
        <p:spPr bwMode="auto">
          <a:xfrm>
            <a:off x="800100" y="1143000"/>
            <a:ext cx="2514600" cy="762000"/>
          </a:xfrm>
          <a:prstGeom prst="rect">
            <a:avLst/>
          </a:prstGeom>
          <a:solidFill>
            <a:srgbClr val="FF99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pic>
        <p:nvPicPr>
          <p:cNvPr id="14351" name="Picture 39" descr="http://farm1.static.flickr.com/217/495178765_b42747e0d6_t.jpg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42900"/>
            <a:ext cx="1181100" cy="9080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40" descr="http://farm1.static.flickr.com/51/144919068_74908ce1be_t.jpg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8" y="0"/>
            <a:ext cx="998537" cy="13319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3" name="Text Box 41"/>
          <p:cNvSpPr txBox="1">
            <a:spLocks noChangeArrowheads="1"/>
          </p:cNvSpPr>
          <p:nvPr/>
        </p:nvSpPr>
        <p:spPr bwMode="auto">
          <a:xfrm>
            <a:off x="0" y="1600200"/>
            <a:ext cx="1714500" cy="685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54" name="Text Box 42"/>
          <p:cNvSpPr txBox="1">
            <a:spLocks noChangeArrowheads="1"/>
          </p:cNvSpPr>
          <p:nvPr/>
        </p:nvSpPr>
        <p:spPr bwMode="auto">
          <a:xfrm>
            <a:off x="800100" y="2114550"/>
            <a:ext cx="762000" cy="800100"/>
          </a:xfrm>
          <a:prstGeom prst="rect">
            <a:avLst/>
          </a:prstGeom>
          <a:solidFill>
            <a:srgbClr val="E2C5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55" name="Text Box 43"/>
          <p:cNvSpPr txBox="1">
            <a:spLocks noChangeArrowheads="1"/>
          </p:cNvSpPr>
          <p:nvPr/>
        </p:nvSpPr>
        <p:spPr bwMode="auto">
          <a:xfrm>
            <a:off x="0" y="2514600"/>
            <a:ext cx="914400" cy="914400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pic>
        <p:nvPicPr>
          <p:cNvPr id="14356" name="Picture 44" descr="http://farm6.static.flickr.com/5003/5349307734_5e1ec76fec_t.jpg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0"/>
          <a:stretch>
            <a:fillRect/>
          </a:stretch>
        </p:blipFill>
        <p:spPr bwMode="auto">
          <a:xfrm>
            <a:off x="0" y="1957388"/>
            <a:ext cx="1149350" cy="10826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7" name="Picture 38" descr="http://farm1.static.flickr.com/56/134973350_89dfcd132f_t.jpg"/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01663"/>
            <a:ext cx="1143000" cy="107473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8" name="Text Box 45"/>
          <p:cNvSpPr txBox="1">
            <a:spLocks noChangeArrowheads="1"/>
          </p:cNvSpPr>
          <p:nvPr/>
        </p:nvSpPr>
        <p:spPr bwMode="auto">
          <a:xfrm>
            <a:off x="0" y="3429000"/>
            <a:ext cx="800100" cy="914400"/>
          </a:xfrm>
          <a:prstGeom prst="rect">
            <a:avLst/>
          </a:prstGeom>
          <a:solidFill>
            <a:srgbClr val="F0E1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59" name="Text Box 46"/>
          <p:cNvSpPr txBox="1">
            <a:spLocks noChangeArrowheads="1"/>
          </p:cNvSpPr>
          <p:nvPr/>
        </p:nvSpPr>
        <p:spPr bwMode="auto">
          <a:xfrm>
            <a:off x="0" y="4000500"/>
            <a:ext cx="685800" cy="800100"/>
          </a:xfrm>
          <a:prstGeom prst="rect">
            <a:avLst/>
          </a:prstGeom>
          <a:solidFill>
            <a:srgbClr val="FFCC99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60" name="Text Box 47"/>
          <p:cNvSpPr txBox="1">
            <a:spLocks noChangeArrowheads="1"/>
          </p:cNvSpPr>
          <p:nvPr/>
        </p:nvSpPr>
        <p:spPr bwMode="auto">
          <a:xfrm>
            <a:off x="342900" y="3576638"/>
            <a:ext cx="1714500" cy="685800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pic>
        <p:nvPicPr>
          <p:cNvPr id="14361" name="Picture 48" descr="http://farm6.static.flickr.com/5254/5505247419_a3bef9146a_t.jpg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25"/>
          <a:stretch>
            <a:fillRect/>
          </a:stretch>
        </p:blipFill>
        <p:spPr bwMode="auto">
          <a:xfrm>
            <a:off x="228600" y="3502025"/>
            <a:ext cx="1257300" cy="10604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62" name="Text Box 50"/>
          <p:cNvSpPr txBox="1">
            <a:spLocks noChangeArrowheads="1"/>
          </p:cNvSpPr>
          <p:nvPr/>
        </p:nvSpPr>
        <p:spPr bwMode="auto">
          <a:xfrm>
            <a:off x="5715000" y="590550"/>
            <a:ext cx="1905000" cy="1085850"/>
          </a:xfrm>
          <a:prstGeom prst="rect">
            <a:avLst/>
          </a:prstGeom>
          <a:solidFill>
            <a:srgbClr val="FF99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63" name="Text Box 51"/>
          <p:cNvSpPr txBox="1">
            <a:spLocks noChangeArrowheads="1"/>
          </p:cNvSpPr>
          <p:nvPr/>
        </p:nvSpPr>
        <p:spPr bwMode="auto">
          <a:xfrm>
            <a:off x="6286500" y="342900"/>
            <a:ext cx="1058863" cy="950913"/>
          </a:xfrm>
          <a:prstGeom prst="rect">
            <a:avLst/>
          </a:prstGeom>
          <a:solidFill>
            <a:srgbClr val="E2C5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64" name="Text Box 52"/>
          <p:cNvSpPr txBox="1">
            <a:spLocks noChangeArrowheads="1"/>
          </p:cNvSpPr>
          <p:nvPr/>
        </p:nvSpPr>
        <p:spPr bwMode="auto">
          <a:xfrm>
            <a:off x="5829300" y="0"/>
            <a:ext cx="1270000" cy="925513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pic>
        <p:nvPicPr>
          <p:cNvPr id="14365" name="Picture 53" descr="http://farm4.static.flickr.com/3135/2582483615_2cdfa25597_t.jpg"/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0" r="22321"/>
          <a:stretch>
            <a:fillRect/>
          </a:stretch>
        </p:blipFill>
        <p:spPr bwMode="auto">
          <a:xfrm>
            <a:off x="6019800" y="477838"/>
            <a:ext cx="892175" cy="969962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66" name="Text Box 54"/>
          <p:cNvSpPr txBox="1">
            <a:spLocks noChangeArrowheads="1"/>
          </p:cNvSpPr>
          <p:nvPr/>
        </p:nvSpPr>
        <p:spPr bwMode="auto">
          <a:xfrm>
            <a:off x="7924800" y="0"/>
            <a:ext cx="1219200" cy="2417763"/>
          </a:xfrm>
          <a:prstGeom prst="rect">
            <a:avLst/>
          </a:prstGeom>
          <a:solidFill>
            <a:srgbClr val="9933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67" name="Text Box 55"/>
          <p:cNvSpPr txBox="1">
            <a:spLocks noChangeArrowheads="1"/>
          </p:cNvSpPr>
          <p:nvPr/>
        </p:nvSpPr>
        <p:spPr bwMode="auto">
          <a:xfrm>
            <a:off x="7467600" y="658813"/>
            <a:ext cx="1219200" cy="1455737"/>
          </a:xfrm>
          <a:prstGeom prst="rect">
            <a:avLst/>
          </a:prstGeom>
          <a:solidFill>
            <a:srgbClr val="FFCC99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sp>
        <p:nvSpPr>
          <p:cNvPr id="14368" name="Text Box 56"/>
          <p:cNvSpPr txBox="1">
            <a:spLocks noChangeArrowheads="1"/>
          </p:cNvSpPr>
          <p:nvPr/>
        </p:nvSpPr>
        <p:spPr bwMode="auto">
          <a:xfrm>
            <a:off x="7620000" y="303213"/>
            <a:ext cx="1168400" cy="711200"/>
          </a:xfrm>
          <a:prstGeom prst="rect">
            <a:avLst/>
          </a:prstGeom>
          <a:solidFill>
            <a:srgbClr val="E2C5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s-ES_tradnl" altLang="en-US" sz="1800">
              <a:latin typeface="Arial" charset="0"/>
            </a:endParaRPr>
          </a:p>
        </p:txBody>
      </p:sp>
      <p:pic>
        <p:nvPicPr>
          <p:cNvPr id="14369" name="Picture 57" descr="http://farm6.static.flickr.com/5023/5596209360_21a753cbc9_t.jpg"/>
          <p:cNvPicPr>
            <a:picLocks noChangeAspect="1" noChangeArrowheads="1"/>
          </p:cNvPicPr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887413"/>
            <a:ext cx="1371600" cy="1096962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990600"/>
            <a:ext cx="14462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1066800"/>
            <a:ext cx="7086600" cy="473075"/>
          </a:xfrm>
          <a:noFill/>
        </p:spPr>
        <p:txBody>
          <a:bodyPr/>
          <a:lstStyle/>
          <a:p>
            <a:pPr eaLnBrk="1" hangingPunct="1"/>
            <a:r>
              <a:rPr lang="es-ES_tradnl" altLang="en-US" sz="3600">
                <a:ea typeface="ＭＳ Ｐゴシック" charset="-128"/>
              </a:rPr>
              <a:t>MESECVI</a:t>
            </a:r>
          </a:p>
        </p:txBody>
      </p:sp>
      <p:sp>
        <p:nvSpPr>
          <p:cNvPr id="16387" name="Text Box 23"/>
          <p:cNvSpPr txBox="1">
            <a:spLocks noChangeArrowheads="1"/>
          </p:cNvSpPr>
          <p:nvPr/>
        </p:nvSpPr>
        <p:spPr bwMode="auto">
          <a:xfrm>
            <a:off x="914400" y="3352800"/>
            <a:ext cx="62484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914400" eaLnBrk="1" hangingPunct="1">
              <a:spcBef>
                <a:spcPct val="0"/>
              </a:spcBef>
              <a:buFontTx/>
              <a:buNone/>
            </a:pPr>
            <a:endParaRPr lang="es-ES_tradnl" altLang="en-US" sz="800"/>
          </a:p>
          <a:p>
            <a:pPr lvl="4" algn="just" defTabSz="914400" eaLnBrk="1" hangingPunct="1">
              <a:spcBef>
                <a:spcPct val="0"/>
              </a:spcBef>
              <a:buClr>
                <a:srgbClr val="FF6600"/>
              </a:buClr>
              <a:buFontTx/>
              <a:buChar char="•"/>
            </a:pPr>
            <a:endParaRPr lang="es-ES_tradnl" altLang="en-US" sz="1600"/>
          </a:p>
        </p:txBody>
      </p:sp>
      <p:sp>
        <p:nvSpPr>
          <p:cNvPr id="16388" name="Text Box 24"/>
          <p:cNvSpPr txBox="1">
            <a:spLocks noChangeArrowheads="1"/>
          </p:cNvSpPr>
          <p:nvPr/>
        </p:nvSpPr>
        <p:spPr bwMode="auto">
          <a:xfrm>
            <a:off x="685800" y="4914900"/>
            <a:ext cx="6477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s-PE" altLang="en-US" sz="800"/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s-PE" altLang="en-US" sz="2000"/>
              <a:t>En </a:t>
            </a:r>
            <a:r>
              <a:rPr lang="es-PE" altLang="en-US" sz="2000" b="1"/>
              <a:t>2004</a:t>
            </a:r>
            <a:r>
              <a:rPr lang="es-PE" altLang="en-US" sz="2000"/>
              <a:t> se creó el Mecanismo de Seguimiento de la Convención de Belém do Pará - </a:t>
            </a:r>
            <a:r>
              <a:rPr lang="es-PE" altLang="en-US" sz="2000" b="1"/>
              <a:t>MESECVI</a:t>
            </a:r>
            <a:r>
              <a:rPr lang="es-PE" altLang="en-US" sz="2000"/>
              <a:t>.</a:t>
            </a:r>
          </a:p>
        </p:txBody>
      </p:sp>
      <p:sp>
        <p:nvSpPr>
          <p:cNvPr id="16389" name="Line 25"/>
          <p:cNvSpPr>
            <a:spLocks noChangeShapeType="1"/>
          </p:cNvSpPr>
          <p:nvPr/>
        </p:nvSpPr>
        <p:spPr bwMode="auto">
          <a:xfrm>
            <a:off x="3908425" y="3811588"/>
            <a:ext cx="0" cy="455612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16390" name="AutoShape 26"/>
          <p:cNvSpPr>
            <a:spLocks noChangeArrowheads="1"/>
          </p:cNvSpPr>
          <p:nvPr/>
        </p:nvSpPr>
        <p:spPr bwMode="auto">
          <a:xfrm>
            <a:off x="228600" y="4724400"/>
            <a:ext cx="7315200" cy="13716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6391" name="Line 27"/>
          <p:cNvSpPr>
            <a:spLocks noChangeShapeType="1"/>
          </p:cNvSpPr>
          <p:nvPr/>
        </p:nvSpPr>
        <p:spPr bwMode="auto">
          <a:xfrm>
            <a:off x="304800" y="1600200"/>
            <a:ext cx="701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16392" name="AutoShape 28"/>
          <p:cNvSpPr>
            <a:spLocks noChangeArrowheads="1"/>
          </p:cNvSpPr>
          <p:nvPr/>
        </p:nvSpPr>
        <p:spPr bwMode="auto">
          <a:xfrm>
            <a:off x="431800" y="2024063"/>
            <a:ext cx="6883400" cy="1328737"/>
          </a:xfrm>
          <a:prstGeom prst="roundRect">
            <a:avLst>
              <a:gd name="adj" fmla="val 16667"/>
            </a:avLst>
          </a:prstGeom>
          <a:solidFill>
            <a:srgbClr val="FFB6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1800" b="1">
                <a:latin typeface="Arial" charset="0"/>
              </a:rPr>
              <a:t>1994: Convención Interamericana para Prevenir, Sancionar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1800" b="1">
                <a:latin typeface="Arial" charset="0"/>
              </a:rPr>
              <a:t>y Erradicar la  Violencia contra la Mujer (Convención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1800" b="1">
                <a:latin typeface="Arial" charset="0"/>
              </a:rPr>
              <a:t>de Belém do Pará).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990600"/>
            <a:ext cx="14462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9950"/>
            <a:ext cx="6897688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219200" y="2286000"/>
            <a:ext cx="25146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228600" indent="-1063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600" b="1" u="sng">
                <a:solidFill>
                  <a:schemeClr val="bg1"/>
                </a:solidFill>
                <a:latin typeface="Arial" charset="0"/>
              </a:rPr>
              <a:t>Secretaría Técnica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s-ES_tradnl" altLang="en-US" sz="800" b="1" u="sng">
              <a:solidFill>
                <a:schemeClr val="bg1"/>
              </a:solidFill>
              <a:latin typeface="Arial" charset="0"/>
            </a:endParaRP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CIM.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Enlace entre Estados y Expertas.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Enlace entre MESECVI y Sociedad Civil.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3657600" y="2286000"/>
            <a:ext cx="2895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228600" indent="-1063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600" b="1" u="sng">
                <a:solidFill>
                  <a:schemeClr val="bg1"/>
                </a:solidFill>
                <a:latin typeface="Arial" charset="0"/>
              </a:rPr>
              <a:t>Comité de Expertas (CEVI)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s-ES_tradnl" altLang="en-US" sz="800" b="1" u="sng">
              <a:solidFill>
                <a:schemeClr val="bg1"/>
              </a:solidFill>
              <a:latin typeface="Arial" charset="0"/>
            </a:endParaRP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Evalúa informes de los Estados y emite recomendaciones.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Elabora Informes Hemisféricos.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Seguimiento de las Recomendaciones.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3657600" y="4267200"/>
            <a:ext cx="2743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234950" indent="-1206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600" b="1" u="sng">
                <a:solidFill>
                  <a:schemeClr val="bg1"/>
                </a:solidFill>
                <a:latin typeface="Arial" charset="0"/>
              </a:rPr>
              <a:t>Sociedad Civil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s-ES_tradnl" altLang="en-US" sz="800" b="1" u="sng">
              <a:solidFill>
                <a:schemeClr val="bg1"/>
              </a:solidFill>
              <a:latin typeface="Arial" charset="0"/>
            </a:endParaRP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Participa en procesos implementados por los Estados.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Presenta informes sombra por países ante el Comité de Expertas.</a:t>
            </a: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1219200" y="4267200"/>
            <a:ext cx="26670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228600" indent="-1063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600" b="1" u="sng">
                <a:solidFill>
                  <a:schemeClr val="bg1"/>
                </a:solidFill>
                <a:latin typeface="Arial" charset="0"/>
              </a:rPr>
              <a:t>Conferencia de Estados Parte (CEP)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s-ES_tradnl" altLang="en-US" sz="800" b="1" u="sng">
              <a:solidFill>
                <a:schemeClr val="bg1"/>
              </a:solidFill>
              <a:latin typeface="Arial" charset="0"/>
            </a:endParaRP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000">
                <a:solidFill>
                  <a:schemeClr val="bg1"/>
                </a:solidFill>
                <a:latin typeface="Arial" charset="0"/>
              </a:rPr>
              <a:t>• </a:t>
            </a: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Implementan la Convención.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Preparan informes sobre las políticas implementadas. </a:t>
            </a:r>
          </a:p>
          <a:p>
            <a:pPr lvl="1" defTabSz="914400" eaLnBrk="1" hangingPunct="1">
              <a:spcBef>
                <a:spcPct val="0"/>
              </a:spcBef>
              <a:buFontTx/>
              <a:buNone/>
            </a:pPr>
            <a:r>
              <a:rPr lang="es-ES_tradnl" altLang="en-US" sz="1400">
                <a:solidFill>
                  <a:schemeClr val="bg1"/>
                </a:solidFill>
                <a:latin typeface="Arial" charset="0"/>
              </a:rPr>
              <a:t>• Implementan las Recomendaciones.</a:t>
            </a:r>
          </a:p>
        </p:txBody>
      </p:sp>
      <p:sp>
        <p:nvSpPr>
          <p:cNvPr id="18439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1143000"/>
            <a:ext cx="7086600" cy="709613"/>
          </a:xfrm>
          <a:noFill/>
        </p:spPr>
        <p:txBody>
          <a:bodyPr/>
          <a:lstStyle/>
          <a:p>
            <a:pPr eaLnBrk="1" hangingPunct="1"/>
            <a:r>
              <a:rPr lang="es-ES_tradnl" altLang="en-US" sz="3600">
                <a:ea typeface="ＭＳ Ｐゴシック" charset="-128"/>
              </a:rPr>
              <a:t>¿Quiénes conforman el MESECVI?</a:t>
            </a:r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>
            <a:off x="304800" y="1905000"/>
            <a:ext cx="701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990600"/>
            <a:ext cx="14462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3276600"/>
            <a:ext cx="7086600" cy="709613"/>
          </a:xfrm>
          <a:noFill/>
        </p:spPr>
        <p:txBody>
          <a:bodyPr/>
          <a:lstStyle/>
          <a:p>
            <a:pPr algn="ctr" eaLnBrk="1" hangingPunct="1"/>
            <a:r>
              <a:rPr lang="es-ES_tradnl" altLang="en-US">
                <a:ea typeface="ＭＳ Ｐゴシック" charset="-128"/>
              </a:rPr>
              <a:t>¿Cómo funciona el MESECVI?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990600"/>
            <a:ext cx="14462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10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71278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14"/>
          <p:cNvSpPr>
            <a:spLocks noChangeArrowheads="1"/>
          </p:cNvSpPr>
          <p:nvPr/>
        </p:nvSpPr>
        <p:spPr bwMode="auto">
          <a:xfrm>
            <a:off x="6448425" y="2282825"/>
            <a:ext cx="990600" cy="3810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1500" b="1">
                <a:latin typeface="Century Gothic" charset="0"/>
              </a:rPr>
              <a:t>ONG´s</a:t>
            </a:r>
          </a:p>
        </p:txBody>
      </p:sp>
      <p:sp>
        <p:nvSpPr>
          <p:cNvPr id="22532" name="Line 20"/>
          <p:cNvSpPr>
            <a:spLocks noChangeShapeType="1"/>
          </p:cNvSpPr>
          <p:nvPr/>
        </p:nvSpPr>
        <p:spPr bwMode="auto">
          <a:xfrm flipV="1">
            <a:off x="3462338" y="2473325"/>
            <a:ext cx="2819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990600"/>
            <a:ext cx="14462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4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7240588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6"/>
          <p:cNvSpPr>
            <a:spLocks/>
          </p:cNvSpPr>
          <p:nvPr/>
        </p:nvSpPr>
        <p:spPr bwMode="auto">
          <a:xfrm>
            <a:off x="320675" y="2209800"/>
            <a:ext cx="84423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indent="-136525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El Comité de Expertas elabora y circula un cuestionario sobre las medidas adoptadas por los Estados Parte para hacer frente a la violencia contra las mujeres. Los Estados Parte llenan este cuestionario, que luego sirve como la base para la elaboración del informe nacional.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s-ES_tradnl" altLang="en-US" sz="200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Este cuestionario se circula a la red de organizaciones de la </a:t>
            </a:r>
            <a:r>
              <a:rPr lang="es-ES_tradnl" altLang="en-US" sz="2000" u="sng">
                <a:solidFill>
                  <a:srgbClr val="000000"/>
                </a:solidFill>
              </a:rPr>
              <a:t>sociedad civil</a:t>
            </a:r>
            <a:r>
              <a:rPr lang="es-ES_tradnl" altLang="en-US" sz="2000">
                <a:solidFill>
                  <a:srgbClr val="000000"/>
                </a:solidFill>
              </a:rPr>
              <a:t> (registradas en la OEA) que participan con el MESECVI, con el objetivo que ellas pueden elaborar también informes complementarios sobre la implementación de la Convención en sus países. 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s-ES_tradnl" altLang="en-US" sz="200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Estos insumos complementarios de la sociedad civil son utilizados por el Comité de Expertas en la elaboración del informe final nacional de cada país.</a:t>
            </a:r>
          </a:p>
        </p:txBody>
      </p:sp>
      <p:sp>
        <p:nvSpPr>
          <p:cNvPr id="26626" name="Rectangle 7"/>
          <p:cNvSpPr>
            <a:spLocks noChangeArrowheads="1"/>
          </p:cNvSpPr>
          <p:nvPr/>
        </p:nvSpPr>
        <p:spPr bwMode="auto">
          <a:xfrm>
            <a:off x="228600" y="1127125"/>
            <a:ext cx="89154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800" b="1"/>
              <a:t/>
            </a:r>
            <a:br>
              <a:rPr lang="es-ES_tradnl" altLang="en-US" sz="2800" b="1"/>
            </a:br>
            <a:r>
              <a:rPr lang="es-ES_tradnl" altLang="en-US" sz="2800" b="1"/>
              <a:t>Durante la </a:t>
            </a:r>
            <a:r>
              <a:rPr lang="es-ES" altLang="en-US" sz="2800" b="1"/>
              <a:t>Ronda de Evaluación Multilateral:</a:t>
            </a:r>
            <a:br>
              <a:rPr lang="es-ES" altLang="en-US" sz="2800" b="1"/>
            </a:br>
            <a:endParaRPr lang="es-ES_tradnl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/>
          </p:cNvSpPr>
          <p:nvPr/>
        </p:nvSpPr>
        <p:spPr bwMode="auto">
          <a:xfrm>
            <a:off x="320675" y="2209800"/>
            <a:ext cx="84423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La Sociedad Civil está representada dentro del Mecanismo a través de varias diferentes organizaciones no gubernamentales que tienen como misión y objetivo la promoción, defensa y protección de los derechos de las mujeres.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n-US" sz="200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Pueden participar en el proceso del MESECVI durante las etapas de evaluación, análisis y seguimiento de las recomendaciones del Mecanismo, mediante la presentación de Informes Sombra al Comité de Expertas.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n-US" sz="200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es-ES_tradnl" altLang="en-US" sz="2000">
                <a:solidFill>
                  <a:srgbClr val="000000"/>
                </a:solidFill>
              </a:rPr>
              <a:t>Pueden apoyar al Mecanismo con la difusión de los informes nacionales, hemisféricos y de seguimiento, así como con el monitoreo y seguimiento del cumplimiento de las recomendaciones formuladas por el Comité de Expertas.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28600" y="1127125"/>
            <a:ext cx="7086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3600" b="1"/>
              <a:t/>
            </a:r>
            <a:br>
              <a:rPr lang="es-ES_tradnl" altLang="en-US" sz="3600" b="1"/>
            </a:br>
            <a:r>
              <a:rPr lang="es-ES_tradnl" altLang="en-US" sz="3600" b="1"/>
              <a:t>Participación Sociedad Civil.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/>
          </p:cNvSpPr>
          <p:nvPr/>
        </p:nvSpPr>
        <p:spPr bwMode="auto">
          <a:xfrm>
            <a:off x="320675" y="2209800"/>
            <a:ext cx="844232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indent="-136525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585788" indent="-22860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PE" altLang="en-US" sz="2000">
                <a:solidFill>
                  <a:srgbClr val="000000"/>
                </a:solidFill>
              </a:rPr>
              <a:t>Analiza avances en la implementación de la Convención por sus Estados Parte.</a:t>
            </a:r>
          </a:p>
          <a:p>
            <a:pPr algn="just">
              <a:lnSpc>
                <a:spcPct val="90000"/>
              </a:lnSpc>
              <a:buClr>
                <a:srgbClr val="FF6600"/>
              </a:buClr>
              <a:buFont typeface="Arial" charset="0"/>
              <a:buNone/>
            </a:pPr>
            <a:endParaRPr lang="es-PE" altLang="en-US" sz="200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PE" altLang="en-US" sz="2000">
                <a:solidFill>
                  <a:srgbClr val="000000"/>
                </a:solidFill>
              </a:rPr>
              <a:t>Analiza desafíos persistentes en las respuestas Estatales ante la violencia contra las mujeres.</a:t>
            </a:r>
          </a:p>
          <a:p>
            <a:pPr algn="just">
              <a:lnSpc>
                <a:spcPct val="90000"/>
              </a:lnSpc>
              <a:buClr>
                <a:srgbClr val="FF6600"/>
              </a:buClr>
              <a:buFont typeface="Arial" charset="0"/>
              <a:buNone/>
            </a:pPr>
            <a:endParaRPr lang="es-PE" altLang="en-US" sz="200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PE" altLang="en-US" sz="2000" b="1">
                <a:solidFill>
                  <a:srgbClr val="000000"/>
                </a:solidFill>
              </a:rPr>
              <a:t>Organizaciones de la Sociedad Civil</a:t>
            </a:r>
            <a:r>
              <a:rPr lang="es-PE" altLang="en-US" sz="2000">
                <a:solidFill>
                  <a:srgbClr val="000000"/>
                </a:solidFill>
              </a:rPr>
              <a:t> (OSC): </a:t>
            </a:r>
          </a:p>
          <a:p>
            <a:pPr lvl="1" algn="just">
              <a:lnSpc>
                <a:spcPct val="90000"/>
              </a:lnSpc>
              <a:buClr>
                <a:srgbClr val="FF6600"/>
              </a:buClr>
            </a:pPr>
            <a:r>
              <a:rPr lang="es-PE" altLang="en-US" sz="2000">
                <a:solidFill>
                  <a:srgbClr val="000000"/>
                </a:solidFill>
              </a:rPr>
              <a:t>intercambian información y experiencias con los Estados Parte y las Expertas para fortalecer la implementación de la Convención</a:t>
            </a:r>
          </a:p>
          <a:p>
            <a:pPr lvl="1" algn="just">
              <a:lnSpc>
                <a:spcPct val="90000"/>
              </a:lnSpc>
              <a:buClr>
                <a:srgbClr val="FF6600"/>
              </a:buClr>
            </a:pPr>
            <a:r>
              <a:rPr lang="es-PE" altLang="en-US" sz="2000">
                <a:solidFill>
                  <a:srgbClr val="000000"/>
                </a:solidFill>
              </a:rPr>
              <a:t>pueden aportar Informes Sombra a nivel nacional sobre la implementación de la Convención</a:t>
            </a:r>
          </a:p>
        </p:txBody>
      </p:sp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228600" y="1127125"/>
            <a:ext cx="7086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3600" b="1"/>
              <a:t/>
            </a:r>
            <a:br>
              <a:rPr lang="es-ES_tradnl" altLang="en-US" sz="3600" b="1"/>
            </a:br>
            <a:r>
              <a:rPr lang="es-ES_tradnl" altLang="en-US" sz="3600" b="1"/>
              <a:t>Participación Sociedad Civil.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/>
          </p:cNvSpPr>
          <p:nvPr/>
        </p:nvSpPr>
        <p:spPr bwMode="auto">
          <a:xfrm>
            <a:off x="320675" y="2209800"/>
            <a:ext cx="84423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indent="-136525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172243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1722438" algn="l"/>
              </a:tabLst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ES_tradnl" altLang="en-US" sz="2000" dirty="0">
                <a:latin typeface="Arial" charset="0"/>
              </a:rPr>
              <a:t>Las organizaciones de la sociedad civil que deseen registrarse en la OEA y participar en sus actividades, deben seguir las directrices que para tal efecto fueron aprobadas por el Consejo Permanente de la OEA.</a:t>
            </a:r>
          </a:p>
          <a:p>
            <a:pPr algn="just">
              <a:lnSpc>
                <a:spcPct val="90000"/>
              </a:lnSpc>
              <a:buClr>
                <a:srgbClr val="FF6600"/>
              </a:buClr>
              <a:buFontTx/>
              <a:buNone/>
            </a:pPr>
            <a:endParaRPr lang="es-ES_tradnl" altLang="en-US" sz="2000" dirty="0">
              <a:latin typeface="Arial" charset="0"/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n-US" altLang="en-US" sz="2000" dirty="0" err="1">
                <a:latin typeface="Arial" charset="0"/>
              </a:rPr>
              <a:t>Cada</a:t>
            </a:r>
            <a:r>
              <a:rPr lang="en-US" altLang="en-US" sz="2000" dirty="0">
                <a:latin typeface="Arial" charset="0"/>
              </a:rPr>
              <a:t> </a:t>
            </a:r>
            <a:r>
              <a:rPr lang="en-US" altLang="en-US" sz="2000" dirty="0" err="1">
                <a:latin typeface="Arial" charset="0"/>
              </a:rPr>
              <a:t>organización</a:t>
            </a:r>
            <a:r>
              <a:rPr lang="en-US" altLang="en-US" sz="2000" dirty="0">
                <a:latin typeface="Arial" charset="0"/>
              </a:rPr>
              <a:t> de la </a:t>
            </a:r>
            <a:r>
              <a:rPr lang="en-US" altLang="en-US" sz="2000" dirty="0" err="1">
                <a:latin typeface="Arial" charset="0"/>
              </a:rPr>
              <a:t>sociedad</a:t>
            </a:r>
            <a:r>
              <a:rPr lang="en-US" altLang="en-US" sz="2000" dirty="0">
                <a:latin typeface="Arial" charset="0"/>
              </a:rPr>
              <a:t> civil </a:t>
            </a:r>
            <a:r>
              <a:rPr lang="en-US" altLang="en-US" sz="2000" dirty="0" err="1">
                <a:latin typeface="Arial" charset="0"/>
              </a:rPr>
              <a:t>deberá</a:t>
            </a:r>
            <a:r>
              <a:rPr lang="en-US" altLang="en-US" sz="2000" dirty="0">
                <a:latin typeface="Arial" charset="0"/>
              </a:rPr>
              <a:t> </a:t>
            </a:r>
            <a:r>
              <a:rPr lang="en-US" altLang="en-US" sz="2000" dirty="0" err="1">
                <a:latin typeface="Arial" charset="0"/>
              </a:rPr>
              <a:t>enviar</a:t>
            </a:r>
            <a:r>
              <a:rPr lang="en-US" altLang="en-US" sz="2000" dirty="0">
                <a:latin typeface="Arial" charset="0"/>
              </a:rPr>
              <a:t> </a:t>
            </a:r>
            <a:r>
              <a:rPr lang="en-US" altLang="en-US" sz="2000" dirty="0" err="1">
                <a:latin typeface="Arial" charset="0"/>
              </a:rPr>
              <a:t>una</a:t>
            </a:r>
            <a:r>
              <a:rPr lang="en-US" altLang="en-US" sz="2000" dirty="0">
                <a:latin typeface="Arial" charset="0"/>
              </a:rPr>
              <a:t> </a:t>
            </a:r>
            <a:r>
              <a:rPr lang="en-US" altLang="en-US" sz="2000" dirty="0" err="1">
                <a:latin typeface="Arial" charset="0"/>
              </a:rPr>
              <a:t>carta</a:t>
            </a:r>
            <a:r>
              <a:rPr lang="en-US" altLang="en-US" sz="2000" dirty="0">
                <a:latin typeface="Arial" charset="0"/>
              </a:rPr>
              <a:t> </a:t>
            </a:r>
            <a:r>
              <a:rPr lang="en-US" altLang="en-US" sz="2000" dirty="0" err="1">
                <a:latin typeface="Arial" charset="0"/>
              </a:rPr>
              <a:t>dirigida</a:t>
            </a:r>
            <a:r>
              <a:rPr lang="en-US" altLang="en-US" sz="2000" dirty="0">
                <a:latin typeface="Arial" charset="0"/>
              </a:rPr>
              <a:t> al </a:t>
            </a:r>
            <a:r>
              <a:rPr lang="en-US" altLang="en-US" sz="2000" dirty="0" err="1">
                <a:latin typeface="Arial" charset="0"/>
              </a:rPr>
              <a:t>Secretario</a:t>
            </a:r>
            <a:r>
              <a:rPr lang="en-US" altLang="en-US" sz="2000" dirty="0">
                <a:latin typeface="Arial" charset="0"/>
              </a:rPr>
              <a:t> General de la OEA, con </a:t>
            </a:r>
            <a:r>
              <a:rPr lang="en-US" altLang="en-US" sz="2000" dirty="0" err="1">
                <a:latin typeface="Arial" charset="0"/>
              </a:rPr>
              <a:t>copia</a:t>
            </a:r>
            <a:r>
              <a:rPr lang="en-US" altLang="en-US" sz="2000" dirty="0">
                <a:latin typeface="Arial" charset="0"/>
              </a:rPr>
              <a:t> a Jorge </a:t>
            </a:r>
            <a:r>
              <a:rPr lang="en-US" altLang="en-US" sz="2000" dirty="0" err="1">
                <a:latin typeface="Arial" charset="0"/>
              </a:rPr>
              <a:t>Sanin</a:t>
            </a:r>
            <a:r>
              <a:rPr lang="en-US" altLang="en-US" sz="2000" dirty="0">
                <a:latin typeface="Arial" charset="0"/>
              </a:rPr>
              <a:t>, </a:t>
            </a:r>
            <a:r>
              <a:rPr lang="en-US" altLang="en-US" sz="2000" dirty="0" err="1">
                <a:latin typeface="Arial" charset="0"/>
              </a:rPr>
              <a:t>indicando</a:t>
            </a:r>
            <a:r>
              <a:rPr lang="en-US" altLang="en-US" sz="2000" dirty="0">
                <a:latin typeface="Arial" charset="0"/>
              </a:rPr>
              <a:t> su </a:t>
            </a:r>
            <a:r>
              <a:rPr lang="en-US" altLang="en-US" sz="2000" dirty="0" err="1">
                <a:latin typeface="Arial" charset="0"/>
              </a:rPr>
              <a:t>interés</a:t>
            </a:r>
            <a:r>
              <a:rPr lang="en-US" altLang="en-US" sz="2000" dirty="0">
                <a:latin typeface="Arial" charset="0"/>
              </a:rPr>
              <a:t> en </a:t>
            </a:r>
            <a:r>
              <a:rPr lang="en-US" altLang="en-US" sz="2000" dirty="0" err="1">
                <a:latin typeface="Arial" charset="0"/>
              </a:rPr>
              <a:t>registrarse</a:t>
            </a:r>
            <a:r>
              <a:rPr lang="en-US" altLang="en-US" sz="2000" dirty="0">
                <a:latin typeface="Arial" charset="0"/>
              </a:rPr>
              <a:t>. </a:t>
            </a:r>
          </a:p>
          <a:p>
            <a:pPr algn="just">
              <a:lnSpc>
                <a:spcPct val="90000"/>
              </a:lnSpc>
              <a:buClr>
                <a:srgbClr val="FF6600"/>
              </a:buClr>
              <a:buFontTx/>
              <a:buNone/>
            </a:pPr>
            <a:endParaRPr lang="es-ES_tradnl" altLang="en-US" sz="2000" dirty="0">
              <a:latin typeface="Arial" charset="0"/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ES_tradnl" altLang="en-US" sz="2000" b="1" dirty="0">
                <a:latin typeface="Arial" charset="0"/>
              </a:rPr>
              <a:t>Convocatoria del </a:t>
            </a:r>
            <a:r>
              <a:rPr lang="es-ES_tradnl" altLang="en-US" sz="2000" b="1" dirty="0" err="1">
                <a:latin typeface="Arial" charset="0"/>
              </a:rPr>
              <a:t>MESECVI</a:t>
            </a:r>
            <a:r>
              <a:rPr lang="es-ES_tradnl" altLang="en-US" sz="2000" b="1" dirty="0">
                <a:latin typeface="Arial" charset="0"/>
              </a:rPr>
              <a:t>: </a:t>
            </a:r>
            <a:r>
              <a:rPr lang="es-ES_tradnl" altLang="en-US" sz="2000" dirty="0">
                <a:latin typeface="Arial" charset="0"/>
              </a:rPr>
              <a:t>Acompañar a las ONG´s, que trabajan con DD.HH de las mujeres, en su acreditación ante la OEA. En la siguiente dirección encuentra los requisitos y procedimiento para registrar a su </a:t>
            </a:r>
            <a:r>
              <a:rPr lang="es-ES_tradnl" altLang="en-US" sz="2000" dirty="0" smtClean="0">
                <a:latin typeface="Arial" charset="0"/>
              </a:rPr>
              <a:t>organización.</a:t>
            </a:r>
            <a:endParaRPr lang="es-ES" altLang="en-US" sz="2000" smtClean="0">
              <a:latin typeface="Arial" charset="0"/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</a:pPr>
            <a:r>
              <a:rPr lang="es-ES_tradnl" altLang="en-US" sz="2000" smtClean="0">
                <a:latin typeface="Arial" charset="0"/>
              </a:rPr>
              <a:t>http</a:t>
            </a:r>
            <a:r>
              <a:rPr lang="es-ES_tradnl" altLang="en-US" sz="2000" dirty="0" smtClean="0">
                <a:latin typeface="Arial" charset="0"/>
              </a:rPr>
              <a:t>://</a:t>
            </a:r>
            <a:r>
              <a:rPr lang="es-ES_tradnl" altLang="en-US" sz="2000" dirty="0" err="1" smtClean="0">
                <a:latin typeface="Arial" charset="0"/>
              </a:rPr>
              <a:t>www.oas.org</a:t>
            </a:r>
            <a:r>
              <a:rPr lang="es-ES_tradnl" altLang="en-US" sz="2000" dirty="0" smtClean="0">
                <a:latin typeface="Arial" charset="0"/>
              </a:rPr>
              <a:t>/es/</a:t>
            </a:r>
            <a:r>
              <a:rPr lang="es-ES_tradnl" altLang="en-US" sz="2000" dirty="0" err="1" smtClean="0">
                <a:latin typeface="Arial" charset="0"/>
              </a:rPr>
              <a:t>sre</a:t>
            </a:r>
            <a:r>
              <a:rPr lang="es-ES_tradnl" altLang="en-US" sz="2000" dirty="0" smtClean="0">
                <a:latin typeface="Arial" charset="0"/>
              </a:rPr>
              <a:t>/</a:t>
            </a:r>
            <a:r>
              <a:rPr lang="es-ES_tradnl" altLang="en-US" sz="2000" dirty="0" err="1" smtClean="0">
                <a:latin typeface="Arial" charset="0"/>
              </a:rPr>
              <a:t>dai</a:t>
            </a:r>
            <a:r>
              <a:rPr lang="es-ES_tradnl" altLang="en-US" sz="2000" dirty="0" smtClean="0">
                <a:latin typeface="Arial" charset="0"/>
              </a:rPr>
              <a:t>/sociedad_civil/registro.shtml</a:t>
            </a:r>
            <a:endParaRPr lang="es-ES_tradnl" altLang="en-US" sz="2000" dirty="0">
              <a:latin typeface="Arial" charset="0"/>
            </a:endParaRPr>
          </a:p>
          <a:p>
            <a:pPr algn="just">
              <a:lnSpc>
                <a:spcPct val="90000"/>
              </a:lnSpc>
              <a:buClr>
                <a:srgbClr val="FF6600"/>
              </a:buClr>
              <a:buFontTx/>
              <a:buNone/>
            </a:pPr>
            <a:endParaRPr lang="es-ES_tradnl" altLang="en-US" sz="2000" dirty="0">
              <a:latin typeface="Arial" charset="0"/>
            </a:endParaRP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228600" y="1127125"/>
            <a:ext cx="868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3600" b="1"/>
              <a:t/>
            </a:r>
            <a:br>
              <a:rPr lang="es-ES_tradnl" altLang="en-US" sz="3600" b="1"/>
            </a:br>
            <a:r>
              <a:rPr lang="es-ES_tradnl" altLang="en-US">
                <a:latin typeface="Arial" charset="0"/>
              </a:rPr>
              <a:t>¿Cómo se registran las ONG´s ante la OEA?</a:t>
            </a:r>
            <a:endParaRPr lang="es-ES_tradnl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/>
          </p:cNvSpPr>
          <p:nvPr/>
        </p:nvSpPr>
        <p:spPr bwMode="auto">
          <a:xfrm>
            <a:off x="320675" y="1905000"/>
            <a:ext cx="84423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>
                <a:latin typeface="Arial" charset="0"/>
              </a:rPr>
              <a:t>Nombre, dirección y fecha de constitución de la organización y los nombres de los miembros directivos y de sus representantes legales.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2. Principales áreas de actividades y su relación con aquellas de los órganos, agencias y entidades de la OEA en las cuales su organización desea participar.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3. Razones por las que considera que los aportes que se propone realizar en las actividades de la OEA pueden ser de interés para ésta.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4. Identificación de las áreas de trabajo de la OEA en las cuales se compromete a apoyar las labores que se realicen o a formular recomendaciones sobre la mejor manera de alcanzar los objetivos que persigue la OEA.</a:t>
            </a:r>
            <a:endParaRPr lang="es-ES_tradnl" altLang="en-US" sz="2000">
              <a:latin typeface="Arial" charset="0"/>
            </a:endParaRPr>
          </a:p>
        </p:txBody>
      </p:sp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228600" y="700088"/>
            <a:ext cx="868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4000" b="1"/>
              <a:t/>
            </a:r>
            <a:br>
              <a:rPr lang="es-ES_tradnl" altLang="en-US" sz="4000" b="1"/>
            </a:br>
            <a:r>
              <a:rPr lang="es-ES_tradnl" altLang="en-US" sz="3600">
                <a:latin typeface="Arial" charset="0"/>
              </a:rPr>
              <a:t>¿</a:t>
            </a:r>
            <a:r>
              <a:rPr lang="en-US" altLang="en-US" sz="3600">
                <a:latin typeface="Arial" charset="0"/>
              </a:rPr>
              <a:t>Qué deben incluir en la carta?</a:t>
            </a:r>
            <a:endParaRPr lang="es-ES_tradnl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/>
          </p:cNvSpPr>
          <p:nvPr/>
        </p:nvSpPr>
        <p:spPr bwMode="auto">
          <a:xfrm>
            <a:off x="320675" y="2209800"/>
            <a:ext cx="84423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Copia notarizada de los artículos de incorporación o acta constitutiva;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Copia notarizada del certificado de incorporación, si aplica;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Copia notarizada de los estatutos;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Copia del informe anual más reciente;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Declaración de la misión institucional firmada por el director o representante legal;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>
                <a:latin typeface="Arial" charset="0"/>
              </a:rPr>
              <a:t>Copia de los estados financieros correspondientes al año anterior a la presentación de la solicitud que incluyan sus fuentes de financiamiento (públicas y privadas), firmada por el oficial financiero o contador público de la organización que aplica.</a:t>
            </a:r>
            <a:endParaRPr lang="es-ES_tradnl" altLang="en-US" sz="2000">
              <a:latin typeface="Arial" charset="0"/>
            </a:endParaRPr>
          </a:p>
        </p:txBody>
      </p:sp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28600" y="1127125"/>
            <a:ext cx="86868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charset="0"/>
              </a:rPr>
              <a:t>La solicitud deberá ir acompañada de los siguientes documentos: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4800600" cy="609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s-PE" altLang="en-US" sz="4000" b="1">
                <a:ea typeface="ＭＳ Ｐゴシック" charset="-128"/>
              </a:rPr>
              <a:t>GRACIAS</a:t>
            </a:r>
            <a:endParaRPr lang="en-US" altLang="en-US" sz="4000" b="1">
              <a:ea typeface="ＭＳ Ｐゴシック" charset="-128"/>
            </a:endParaRPr>
          </a:p>
        </p:txBody>
      </p:sp>
      <p:pic>
        <p:nvPicPr>
          <p:cNvPr id="389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/>
          <a:stretch>
            <a:fillRect/>
          </a:stretch>
        </p:blipFill>
        <p:spPr bwMode="auto">
          <a:xfrm>
            <a:off x="304800" y="2438400"/>
            <a:ext cx="83216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6"/>
          <p:cNvSpPr>
            <a:spLocks/>
          </p:cNvSpPr>
          <p:nvPr/>
        </p:nvSpPr>
        <p:spPr bwMode="auto">
          <a:xfrm>
            <a:off x="304800" y="6096000"/>
            <a:ext cx="83216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buFont typeface="Arial" charset="0"/>
              <a:buNone/>
            </a:pPr>
            <a:r>
              <a:rPr lang="es-PE" altLang="en-US" b="1" u="sng">
                <a:solidFill>
                  <a:schemeClr val="hlink"/>
                </a:solidFill>
              </a:rPr>
              <a:t>http://www.oas.org/es/mesecvi</a:t>
            </a:r>
            <a:endParaRPr lang="en-US" altLang="en-US" b="1" u="sng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e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776</Words>
  <Application>Microsoft Office PowerPoint</Application>
  <PresentationFormat>On-screen Show (4:3)</PresentationFormat>
  <Paragraphs>85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powerpoint_eng</vt:lpstr>
      <vt:lpstr>  Mecanismo de Seguimiento de la Convención de Belém do Pará -MESECVI</vt:lpstr>
      <vt:lpstr>MESECVI</vt:lpstr>
      <vt:lpstr>¿Quiénes conforman el MESECVI?</vt:lpstr>
      <vt:lpstr>¿Cómo funciona el MESECVI?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Mecanismo de Seguimiento de la Convención de Belém do Pará -MESECVI</dc:title>
  <dc:creator>luzpamejia@gmail.com</dc:creator>
  <cp:lastModifiedBy>%username%</cp:lastModifiedBy>
  <cp:revision>3</cp:revision>
  <dcterms:created xsi:type="dcterms:W3CDTF">2016-06-30T10:35:29Z</dcterms:created>
  <dcterms:modified xsi:type="dcterms:W3CDTF">2016-06-30T13:20:25Z</dcterms:modified>
</cp:coreProperties>
</file>